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7" r:id="rId3"/>
    <p:sldId id="285" r:id="rId4"/>
    <p:sldId id="286" r:id="rId5"/>
    <p:sldId id="288" r:id="rId6"/>
    <p:sldId id="259" r:id="rId7"/>
    <p:sldId id="283" r:id="rId8"/>
    <p:sldId id="282" r:id="rId9"/>
    <p:sldId id="280" r:id="rId10"/>
    <p:sldId id="273" r:id="rId11"/>
    <p:sldId id="275" r:id="rId12"/>
    <p:sldId id="281"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15" d="100"/>
          <a:sy n="115"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7F48541-06A6-4167-803D-888F7E175ECA}"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279597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F48541-06A6-4167-803D-888F7E175ECA}"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178343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F48541-06A6-4167-803D-888F7E175ECA}"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208748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129107E-3ACF-499D-9575-B13613C93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 y="0"/>
            <a:ext cx="12192856" cy="68580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3124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F48541-06A6-4167-803D-888F7E175ECA}"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32041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7F48541-06A6-4167-803D-888F7E175ECA}" type="datetimeFigureOut">
              <a:rPr lang="it-IT" smtClean="0"/>
              <a:t>01/12/2020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86627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7F48541-06A6-4167-803D-888F7E175ECA}"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414689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7F48541-06A6-4167-803D-888F7E175ECA}" type="datetimeFigureOut">
              <a:rPr lang="it-IT" smtClean="0"/>
              <a:t>01/12/2020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162888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7F48541-06A6-4167-803D-888F7E175ECA}" type="datetimeFigureOut">
              <a:rPr lang="it-IT" smtClean="0"/>
              <a:t>01/12/2020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26278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F48541-06A6-4167-803D-888F7E175ECA}" type="datetimeFigureOut">
              <a:rPr lang="it-IT" smtClean="0"/>
              <a:t>01/12/2020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379347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7F48541-06A6-4167-803D-888F7E175ECA}"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27336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7F48541-06A6-4167-803D-888F7E175ECA}" type="datetimeFigureOut">
              <a:rPr lang="it-IT" smtClean="0"/>
              <a:t>01/12/2020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76AA3A-73A1-41AB-A73D-7046E8E0074E}" type="slidenum">
              <a:rPr lang="it-IT" smtClean="0"/>
              <a:t>‹N›</a:t>
            </a:fld>
            <a:endParaRPr lang="it-IT"/>
          </a:p>
        </p:txBody>
      </p:sp>
    </p:spTree>
    <p:extLst>
      <p:ext uri="{BB962C8B-B14F-4D97-AF65-F5344CB8AC3E}">
        <p14:creationId xmlns:p14="http://schemas.microsoft.com/office/powerpoint/2010/main" val="13431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48541-06A6-4167-803D-888F7E175ECA}" type="datetimeFigureOut">
              <a:rPr lang="it-IT" smtClean="0"/>
              <a:t>01/12/2020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6AA3A-73A1-41AB-A73D-7046E8E0074E}" type="slidenum">
              <a:rPr lang="it-IT" smtClean="0"/>
              <a:t>‹N›</a:t>
            </a:fld>
            <a:endParaRPr lang="it-IT"/>
          </a:p>
        </p:txBody>
      </p:sp>
    </p:spTree>
    <p:extLst>
      <p:ext uri="{BB962C8B-B14F-4D97-AF65-F5344CB8AC3E}">
        <p14:creationId xmlns:p14="http://schemas.microsoft.com/office/powerpoint/2010/main" val="397113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7" y="5438099"/>
            <a:ext cx="2912451" cy="1165309"/>
          </a:xfrm>
          <a:prstGeom prst="rect">
            <a:avLst/>
          </a:prstGeom>
        </p:spPr>
      </p:pic>
      <p:sp>
        <p:nvSpPr>
          <p:cNvPr id="5" name="CasellaDiTesto 4"/>
          <p:cNvSpPr txBox="1"/>
          <p:nvPr/>
        </p:nvSpPr>
        <p:spPr>
          <a:xfrm>
            <a:off x="0" y="2745981"/>
            <a:ext cx="12192000" cy="1200329"/>
          </a:xfrm>
          <a:prstGeom prst="rect">
            <a:avLst/>
          </a:prstGeom>
          <a:noFill/>
        </p:spPr>
        <p:txBody>
          <a:bodyPr wrap="square" rtlCol="0">
            <a:spAutoFit/>
          </a:bodyPr>
          <a:lstStyle/>
          <a:p>
            <a:pPr algn="ctr"/>
            <a:r>
              <a:rPr lang="it-IT" sz="3600" b="1" dirty="0" smtClean="0">
                <a:solidFill>
                  <a:srgbClr val="BF0004"/>
                </a:solidFill>
                <a:latin typeface="Arial"/>
                <a:cs typeface="Arial"/>
              </a:rPr>
              <a:t>L’OSSERVATORIO SULLE AGGRESSIONI AI VOLONTARI CRI</a:t>
            </a:r>
            <a:endParaRPr lang="it-IT" sz="3600" b="1" dirty="0">
              <a:solidFill>
                <a:srgbClr val="BF0004"/>
              </a:solidFill>
              <a:latin typeface="Arial"/>
              <a:cs typeface="Arial"/>
            </a:endParaRPr>
          </a:p>
        </p:txBody>
      </p:sp>
    </p:spTree>
    <p:extLst>
      <p:ext uri="{BB962C8B-B14F-4D97-AF65-F5344CB8AC3E}">
        <p14:creationId xmlns:p14="http://schemas.microsoft.com/office/powerpoint/2010/main" val="165436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 RISULTATI</a:t>
            </a:r>
            <a:endParaRPr lang="it-IT" sz="3600" b="1" dirty="0">
              <a:solidFill>
                <a:srgbClr val="BF0004"/>
              </a:solidFill>
              <a:latin typeface="Arial"/>
              <a:cs typeface="Arial"/>
            </a:endParaRPr>
          </a:p>
        </p:txBody>
      </p:sp>
      <p:sp>
        <p:nvSpPr>
          <p:cNvPr id="6" name="Segnaposto contenuto 2"/>
          <p:cNvSpPr txBox="1">
            <a:spLocks/>
          </p:cNvSpPr>
          <p:nvPr/>
        </p:nvSpPr>
        <p:spPr>
          <a:xfrm>
            <a:off x="6473394" y="2104632"/>
            <a:ext cx="5306159" cy="326420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Particolarmente preoccupanti sono i dati relativi alla tipologia dell’aggressore. Infatti, nel 23,73% dei casi l’aggressione è avvenuta da parte di un gruppo e, in oltre un terzo dei casi (34,75%), l’aggressore non era direttamente coinvolto nell’evento, non trattandosi del paziente o di un familiare o amico dell’assistito.</a:t>
            </a:r>
            <a:endParaRPr lang="it-IT" sz="2200" kern="0" dirty="0">
              <a:latin typeface="Arial" panose="020B0604020202020204" pitchFamily="34" charset="0"/>
              <a:ea typeface="MS PGothic" pitchFamily="34" charset="-128"/>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748719" y="965886"/>
            <a:ext cx="4179635" cy="2585905"/>
          </a:xfrm>
          <a:prstGeom prst="rect">
            <a:avLst/>
          </a:prstGeom>
        </p:spPr>
      </p:pic>
      <p:pic>
        <p:nvPicPr>
          <p:cNvPr id="4" name="Immagine 3"/>
          <p:cNvPicPr>
            <a:picLocks noChangeAspect="1"/>
          </p:cNvPicPr>
          <p:nvPr/>
        </p:nvPicPr>
        <p:blipFill>
          <a:blip r:embed="rId3"/>
          <a:stretch>
            <a:fillRect/>
          </a:stretch>
        </p:blipFill>
        <p:spPr>
          <a:xfrm>
            <a:off x="748719" y="3551791"/>
            <a:ext cx="4844735" cy="2981375"/>
          </a:xfrm>
          <a:prstGeom prst="rect">
            <a:avLst/>
          </a:prstGeom>
        </p:spPr>
      </p:pic>
    </p:spTree>
    <p:extLst>
      <p:ext uri="{BB962C8B-B14F-4D97-AF65-F5344CB8AC3E}">
        <p14:creationId xmlns:p14="http://schemas.microsoft.com/office/powerpoint/2010/main" val="154604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 RISULTATI</a:t>
            </a:r>
            <a:endParaRPr lang="it-IT" sz="3600" b="1" dirty="0">
              <a:solidFill>
                <a:srgbClr val="BF0004"/>
              </a:solidFill>
              <a:latin typeface="Arial"/>
              <a:cs typeface="Arial"/>
            </a:endParaRPr>
          </a:p>
        </p:txBody>
      </p:sp>
      <p:sp>
        <p:nvSpPr>
          <p:cNvPr id="5" name="Segnaposto contenuto 2"/>
          <p:cNvSpPr txBox="1">
            <a:spLocks/>
          </p:cNvSpPr>
          <p:nvPr/>
        </p:nvSpPr>
        <p:spPr>
          <a:xfrm>
            <a:off x="6473394" y="1728073"/>
            <a:ext cx="5306159" cy="368981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Nel 72% dei casi l’aggressione è stata oggetto di </a:t>
            </a:r>
            <a:r>
              <a:rPr lang="it-IT" sz="2200" i="1" kern="0" dirty="0" err="1" smtClean="0">
                <a:latin typeface="Arial" panose="020B0604020202020204" pitchFamily="34" charset="0"/>
                <a:ea typeface="MS PGothic" pitchFamily="34" charset="-128"/>
                <a:cs typeface="Arial" panose="020B0604020202020204" pitchFamily="34" charset="0"/>
              </a:rPr>
              <a:t>debriefing</a:t>
            </a:r>
            <a:r>
              <a:rPr lang="it-IT" sz="2200" kern="0" dirty="0" smtClean="0">
                <a:latin typeface="Arial" panose="020B0604020202020204" pitchFamily="34" charset="0"/>
                <a:ea typeface="MS PGothic" pitchFamily="34" charset="-128"/>
                <a:cs typeface="Arial" panose="020B0604020202020204" pitchFamily="34" charset="0"/>
              </a:rPr>
              <a:t> e </a:t>
            </a:r>
            <a:r>
              <a:rPr lang="it-IT" sz="2200" i="1" kern="0" dirty="0" err="1" smtClean="0">
                <a:latin typeface="Arial" panose="020B0604020202020204" pitchFamily="34" charset="0"/>
                <a:ea typeface="MS PGothic" pitchFamily="34" charset="-128"/>
                <a:cs typeface="Arial" panose="020B0604020202020204" pitchFamily="34" charset="0"/>
              </a:rPr>
              <a:t>defusing</a:t>
            </a:r>
            <a:r>
              <a:rPr lang="it-IT" sz="2200" kern="0" dirty="0" smtClean="0">
                <a:latin typeface="Arial" panose="020B0604020202020204" pitchFamily="34" charset="0"/>
                <a:ea typeface="MS PGothic" pitchFamily="34" charset="-128"/>
                <a:cs typeface="Arial" panose="020B0604020202020204" pitchFamily="34" charset="0"/>
              </a:rPr>
              <a:t> da parte del team di lavoro. Sebbene gran parte dei Volontari siano a conoscenza degli strumenti e dei servizi forniti dalla Croce Rossa Italiana nel campo </a:t>
            </a:r>
            <a:r>
              <a:rPr lang="it-IT" sz="2200" kern="0" dirty="0" err="1" smtClean="0">
                <a:latin typeface="Arial" panose="020B0604020202020204" pitchFamily="34" charset="0"/>
                <a:ea typeface="MS PGothic" pitchFamily="34" charset="-128"/>
                <a:cs typeface="Arial" panose="020B0604020202020204" pitchFamily="34" charset="0"/>
              </a:rPr>
              <a:t>psico</a:t>
            </a:r>
            <a:r>
              <a:rPr lang="it-IT" sz="2200" kern="0" dirty="0" smtClean="0">
                <a:latin typeface="Arial" panose="020B0604020202020204" pitchFamily="34" charset="0"/>
                <a:ea typeface="MS PGothic" pitchFamily="34" charset="-128"/>
                <a:cs typeface="Arial" panose="020B0604020202020204" pitchFamily="34" charset="0"/>
              </a:rPr>
              <a:t>-sociale, soltanto il 5,1% (7,6% nel 2019) ha ritenuto opportuno rivolgersi a tali servizi dopo l’aggressione subita.</a:t>
            </a:r>
            <a:endParaRPr lang="it-IT" sz="2200" kern="0" dirty="0">
              <a:latin typeface="Arial" panose="020B0604020202020204" pitchFamily="34" charset="0"/>
              <a:ea typeface="MS PGothic" pitchFamily="34" charset="-128"/>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366239" y="1728073"/>
            <a:ext cx="6165190" cy="3818182"/>
          </a:xfrm>
          <a:prstGeom prst="rect">
            <a:avLst/>
          </a:prstGeom>
        </p:spPr>
      </p:pic>
    </p:spTree>
    <p:extLst>
      <p:ext uri="{BB962C8B-B14F-4D97-AF65-F5344CB8AC3E}">
        <p14:creationId xmlns:p14="http://schemas.microsoft.com/office/powerpoint/2010/main" val="490214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1200329"/>
          </a:xfrm>
          <a:prstGeom prst="rect">
            <a:avLst/>
          </a:prstGeom>
          <a:noFill/>
        </p:spPr>
        <p:txBody>
          <a:bodyPr wrap="square" rtlCol="0">
            <a:spAutoFit/>
          </a:bodyPr>
          <a:lstStyle/>
          <a:p>
            <a:pPr algn="ctr"/>
            <a:r>
              <a:rPr lang="it-IT" sz="3600" b="1" dirty="0" smtClean="0">
                <a:solidFill>
                  <a:srgbClr val="BF0004"/>
                </a:solidFill>
                <a:latin typeface="Arial"/>
                <a:cs typeface="Arial"/>
              </a:rPr>
              <a:t>RACCOMANDAZIONI</a:t>
            </a:r>
          </a:p>
          <a:p>
            <a:pPr algn="ctr"/>
            <a:r>
              <a:rPr lang="it-IT" sz="3600" b="1" dirty="0" smtClean="0">
                <a:solidFill>
                  <a:srgbClr val="BF0004"/>
                </a:solidFill>
                <a:latin typeface="Arial"/>
                <a:cs typeface="Arial"/>
              </a:rPr>
              <a:t>E IMPLEMENTAZIONI FUTURE</a:t>
            </a:r>
            <a:endParaRPr lang="it-IT" sz="3600" b="1" dirty="0">
              <a:solidFill>
                <a:srgbClr val="BF0004"/>
              </a:solidFill>
              <a:latin typeface="Arial"/>
              <a:cs typeface="Arial"/>
            </a:endParaRPr>
          </a:p>
        </p:txBody>
      </p:sp>
      <p:sp>
        <p:nvSpPr>
          <p:cNvPr id="7" name="Segnaposto contenuto 2"/>
          <p:cNvSpPr txBox="1">
            <a:spLocks/>
          </p:cNvSpPr>
          <p:nvPr/>
        </p:nvSpPr>
        <p:spPr>
          <a:xfrm>
            <a:off x="4457255" y="4595094"/>
            <a:ext cx="10055579" cy="363450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defTabSz="554492">
              <a:spcBef>
                <a:spcPts val="528"/>
              </a:spcBef>
              <a:buFont typeface="Arial" panose="020B0604020202020204" pitchFamily="34" charset="0"/>
              <a:buChar char="•"/>
            </a:pPr>
            <a:endParaRPr lang="it-IT" sz="2200" kern="0" dirty="0">
              <a:latin typeface="Arial" panose="020B0604020202020204" pitchFamily="34" charset="0"/>
              <a:ea typeface="MS PGothic" pitchFamily="34" charset="-128"/>
              <a:cs typeface="Arial" panose="020B0604020202020204" pitchFamily="34" charset="0"/>
            </a:endParaRPr>
          </a:p>
        </p:txBody>
      </p:sp>
      <p:sp>
        <p:nvSpPr>
          <p:cNvPr id="5" name="Segnaposto contenuto 2"/>
          <p:cNvSpPr txBox="1">
            <a:spLocks/>
          </p:cNvSpPr>
          <p:nvPr/>
        </p:nvSpPr>
        <p:spPr>
          <a:xfrm>
            <a:off x="554078" y="1930271"/>
            <a:ext cx="11037635" cy="424845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Informare maggiormente i </a:t>
            </a:r>
            <a:r>
              <a:rPr lang="it-IT" sz="2200" kern="0" dirty="0" smtClean="0">
                <a:latin typeface="Arial" panose="020B0604020202020204" pitchFamily="34" charset="0"/>
                <a:ea typeface="MS PGothic" pitchFamily="34" charset="-128"/>
                <a:cs typeface="Arial" panose="020B0604020202020204" pitchFamily="34" charset="0"/>
              </a:rPr>
              <a:t>Volontari </a:t>
            </a:r>
            <a:r>
              <a:rPr lang="it-IT" sz="2200" kern="0" dirty="0">
                <a:latin typeface="Arial" panose="020B0604020202020204" pitchFamily="34" charset="0"/>
                <a:ea typeface="MS PGothic" pitchFamily="34" charset="-128"/>
                <a:cs typeface="Arial" panose="020B0604020202020204" pitchFamily="34" charset="0"/>
              </a:rPr>
              <a:t>dell’esistenza dell’Osservatorio e invitarli a compilare il </a:t>
            </a:r>
            <a:r>
              <a:rPr lang="it-IT" sz="2200" i="1" kern="0" dirty="0" err="1">
                <a:latin typeface="Arial" panose="020B0604020202020204" pitchFamily="34" charset="0"/>
                <a:ea typeface="MS PGothic" pitchFamily="34" charset="-128"/>
                <a:cs typeface="Arial" panose="020B0604020202020204" pitchFamily="34" charset="0"/>
              </a:rPr>
              <a:t>form</a:t>
            </a:r>
            <a:r>
              <a:rPr lang="it-IT" sz="2200" kern="0" dirty="0">
                <a:latin typeface="Arial" panose="020B0604020202020204" pitchFamily="34" charset="0"/>
                <a:ea typeface="MS PGothic" pitchFamily="34" charset="-128"/>
                <a:cs typeface="Arial" panose="020B0604020202020204" pitchFamily="34" charset="0"/>
              </a:rPr>
              <a:t> di segnalazione quando si è vittima di aggressione utilizzando, tra le altre cose, nuovi materiali</a:t>
            </a:r>
            <a:r>
              <a:rPr lang="it-IT" sz="2200" kern="0" dirty="0" smtClean="0">
                <a:latin typeface="Arial" panose="020B0604020202020204" pitchFamily="34" charset="0"/>
                <a:ea typeface="MS PGothic" pitchFamily="34" charset="-128"/>
                <a:cs typeface="Arial" panose="020B0604020202020204" pitchFamily="34" charset="0"/>
              </a:rPr>
              <a:t>;</a:t>
            </a:r>
          </a:p>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Strutturare una formazione con l’obiettivo di aumentare gli Istruttori DIU specializzati in </a:t>
            </a:r>
            <a:r>
              <a:rPr lang="it-IT" sz="2200" kern="0" dirty="0" err="1" smtClean="0">
                <a:latin typeface="Arial" panose="020B0604020202020204" pitchFamily="34" charset="0"/>
                <a:ea typeface="MS PGothic" pitchFamily="34" charset="-128"/>
                <a:cs typeface="Arial" panose="020B0604020202020204" pitchFamily="34" charset="0"/>
              </a:rPr>
              <a:t>HCiD</a:t>
            </a:r>
            <a:r>
              <a:rPr lang="it-IT" sz="2200" kern="0" dirty="0" smtClean="0">
                <a:latin typeface="Arial" panose="020B0604020202020204" pitchFamily="34" charset="0"/>
                <a:ea typeface="MS PGothic" pitchFamily="34" charset="-128"/>
                <a:cs typeface="Arial" panose="020B0604020202020204" pitchFamily="34" charset="0"/>
              </a:rPr>
              <a:t> con particolare attenzione alle regioni con minor numero di formatori;</a:t>
            </a:r>
            <a:endParaRPr lang="it-IT" sz="2200" kern="0" dirty="0">
              <a:latin typeface="Arial" panose="020B0604020202020204" pitchFamily="34" charset="0"/>
              <a:ea typeface="MS PGothic" pitchFamily="34" charset="-128"/>
              <a:cs typeface="Arial" panose="020B0604020202020204" pitchFamily="34" charset="0"/>
            </a:endParaRPr>
          </a:p>
          <a:p>
            <a:pPr marL="277246"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Condividere l’esperienza e i risultati dell’Osservatorio con gli </a:t>
            </a:r>
            <a:r>
              <a:rPr lang="it-IT" sz="2200" i="1" kern="0" dirty="0">
                <a:latin typeface="Arial" panose="020B0604020202020204" pitchFamily="34" charset="0"/>
                <a:ea typeface="MS PGothic" pitchFamily="34" charset="-128"/>
                <a:cs typeface="Arial" panose="020B0604020202020204" pitchFamily="34" charset="0"/>
              </a:rPr>
              <a:t>stakeholder</a:t>
            </a:r>
            <a:r>
              <a:rPr lang="it-IT" sz="2200" kern="0" dirty="0">
                <a:latin typeface="Arial" panose="020B0604020202020204" pitchFamily="34" charset="0"/>
                <a:ea typeface="MS PGothic" pitchFamily="34" charset="-128"/>
                <a:cs typeface="Arial" panose="020B0604020202020204" pitchFamily="34" charset="0"/>
              </a:rPr>
              <a:t> interessati a identificare strumenti e metodologie analoghe per analizzare il fenomeno all’interno del quadro legislativo offerto dalla legge 113/2020;</a:t>
            </a:r>
          </a:p>
          <a:p>
            <a:pPr marL="277246"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Identificare i dati essenziali per una corretta elaborazione e mappatura del fenomeno, affinché i dati trattati a tutti i livelli siano omogenei e possano costituire una fotografia più ampia di un fenomeno che non interessa soltanto la Croce Rossa Italiana.</a:t>
            </a:r>
          </a:p>
        </p:txBody>
      </p:sp>
    </p:spTree>
    <p:extLst>
      <p:ext uri="{BB962C8B-B14F-4D97-AF65-F5344CB8AC3E}">
        <p14:creationId xmlns:p14="http://schemas.microsoft.com/office/powerpoint/2010/main" val="321836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2932" t="8386" r="10722" b="8491"/>
          <a:stretch/>
        </p:blipFill>
        <p:spPr>
          <a:xfrm>
            <a:off x="6749977" y="2738313"/>
            <a:ext cx="4792772" cy="2043315"/>
          </a:xfrm>
          <a:prstGeom prst="rect">
            <a:avLst/>
          </a:prstGeom>
        </p:spPr>
      </p:pic>
      <p:sp>
        <p:nvSpPr>
          <p:cNvPr id="9" name="CasellaDiTesto 8"/>
          <p:cNvSpPr txBox="1"/>
          <p:nvPr/>
        </p:nvSpPr>
        <p:spPr>
          <a:xfrm>
            <a:off x="577434" y="1030320"/>
            <a:ext cx="5678255" cy="605422"/>
          </a:xfrm>
          <a:prstGeom prst="rect">
            <a:avLst/>
          </a:prstGeom>
          <a:noFill/>
        </p:spPr>
        <p:txBody>
          <a:bodyPr wrap="square" rtlCol="0">
            <a:spAutoFit/>
          </a:bodyPr>
          <a:lstStyle/>
          <a:p>
            <a:endParaRPr lang="it-IT" sz="1467" dirty="0">
              <a:latin typeface="Helvetica"/>
              <a:cs typeface="Helvetica"/>
            </a:endParaRPr>
          </a:p>
          <a:p>
            <a:endParaRPr lang="it-IT" sz="1867" dirty="0">
              <a:latin typeface="Helvetica"/>
              <a:cs typeface="Helvetica"/>
            </a:endParaRPr>
          </a:p>
        </p:txBody>
      </p:sp>
      <p:pic>
        <p:nvPicPr>
          <p:cNvPr id="5" name="Picture 4" descr="https://www.cri.it/flex/TemplatesUSR/Site/IT/images/header-logo-cov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89" y="5202427"/>
            <a:ext cx="988576" cy="988576"/>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p:cNvSpPr txBox="1">
            <a:spLocks/>
          </p:cNvSpPr>
          <p:nvPr/>
        </p:nvSpPr>
        <p:spPr>
          <a:xfrm>
            <a:off x="554079" y="1203480"/>
            <a:ext cx="5701610" cy="522225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t-IT" sz="1600" dirty="0">
                <a:latin typeface="Arial" panose="020B0604020202020204" pitchFamily="34" charset="0"/>
                <a:cs typeface="Arial" panose="020B0604020202020204" pitchFamily="34" charset="0"/>
              </a:rPr>
              <a:t>La Croce Rossa Italiana ha lanciato la campagna nazionale “Non sono un bersaglio”, il 10 dicembre 2018. Quest’ultima rientra nell’iniziativa del Movimento Internazionale di Croce Rossa e Mezzaluna Rossa </a:t>
            </a:r>
            <a:r>
              <a:rPr lang="it-IT" sz="1600" i="1" dirty="0" err="1" smtClean="0">
                <a:latin typeface="Arial" panose="020B0604020202020204" pitchFamily="34" charset="0"/>
                <a:cs typeface="Arial" panose="020B0604020202020204" pitchFamily="34" charset="0"/>
              </a:rPr>
              <a:t>Health</a:t>
            </a:r>
            <a:r>
              <a:rPr lang="it-IT" sz="1600" i="1" dirty="0" smtClean="0">
                <a:latin typeface="Arial" panose="020B0604020202020204" pitchFamily="34" charset="0"/>
                <a:cs typeface="Arial" panose="020B0604020202020204" pitchFamily="34" charset="0"/>
              </a:rPr>
              <a:t> </a:t>
            </a:r>
            <a:r>
              <a:rPr lang="it-IT" sz="1600" i="1" dirty="0">
                <a:latin typeface="Arial" panose="020B0604020202020204" pitchFamily="34" charset="0"/>
                <a:cs typeface="Arial" panose="020B0604020202020204" pitchFamily="34" charset="0"/>
              </a:rPr>
              <a:t>Care in </a:t>
            </a:r>
            <a:r>
              <a:rPr lang="it-IT" sz="1600" i="1" dirty="0" err="1" smtClean="0">
                <a:latin typeface="Arial" panose="020B0604020202020204" pitchFamily="34" charset="0"/>
                <a:cs typeface="Arial" panose="020B0604020202020204" pitchFamily="34" charset="0"/>
              </a:rPr>
              <a:t>Danger</a:t>
            </a:r>
            <a:r>
              <a:rPr lang="it-IT" sz="1600" dirty="0" smtClean="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lanciata durante la 31^ Conferenza Internazionale. </a:t>
            </a:r>
            <a:r>
              <a:rPr lang="it-IT" sz="1600" dirty="0">
                <a:latin typeface="Arial" panose="020B0604020202020204" pitchFamily="34" charset="0"/>
                <a:ea typeface="MS Mincho"/>
                <a:cs typeface="Arial" panose="020B0604020202020204" pitchFamily="34" charset="0"/>
              </a:rPr>
              <a:t>A seguito di un crescente numero di aggressioni a danni del personale sanitario, il legislatore ha avviato un iter legislativo di iniziativa governativa da parte del Ministro della Salute, Giulia Grillo, presentato il 16 ottobre 2018. Il testo incardinato al Senato ha subito diverse migliorie durante l’iter parlamentare alla Camera ed è stato definitivamente approvato dal Senato lo scorso 5 agosto. La legge n. 113/2020 concernente “Disposizioni in materia di sicurezza per gli esercenti le professioni sanitarie e socio-sanitarie nell'esercizio delle loro funzioni” è stata pubblicata in Gazzetta Ufficiale lo scorso 9 settembre ed è entrata in vigore il 24 settembre</a:t>
            </a:r>
            <a:r>
              <a:rPr lang="it-IT" sz="1600" dirty="0" smtClean="0">
                <a:latin typeface="Arial" panose="020B0604020202020204" pitchFamily="34" charset="0"/>
                <a:ea typeface="MS Mincho"/>
                <a:cs typeface="Arial" panose="020B0604020202020204" pitchFamily="34" charset="0"/>
              </a:rPr>
              <a:t>.</a:t>
            </a:r>
          </a:p>
          <a:p>
            <a:pPr algn="just"/>
            <a:r>
              <a:rPr lang="it-IT" sz="1600" dirty="0">
                <a:latin typeface="Arial" panose="020B0604020202020204" pitchFamily="34" charset="0"/>
                <a:ea typeface="MS Mincho"/>
                <a:cs typeface="Arial" panose="020B0604020202020204" pitchFamily="34" charset="0"/>
              </a:rPr>
              <a:t>Infine, </a:t>
            </a:r>
            <a:r>
              <a:rPr lang="it-IT" sz="1600" dirty="0" smtClean="0">
                <a:latin typeface="Arial" panose="020B0604020202020204" pitchFamily="34" charset="0"/>
                <a:ea typeface="MS Mincho"/>
                <a:cs typeface="Arial" panose="020B0604020202020204" pitchFamily="34" charset="0"/>
              </a:rPr>
              <a:t>con la legge </a:t>
            </a:r>
            <a:r>
              <a:rPr lang="it-IT" sz="1600" dirty="0">
                <a:latin typeface="Arial" panose="020B0604020202020204" pitchFamily="34" charset="0"/>
                <a:ea typeface="MS Mincho"/>
                <a:cs typeface="Arial" panose="020B0604020202020204" pitchFamily="34" charset="0"/>
              </a:rPr>
              <a:t>13 novembre 2020 n. </a:t>
            </a:r>
            <a:r>
              <a:rPr lang="it-IT" sz="1600" dirty="0" smtClean="0">
                <a:latin typeface="Arial" panose="020B0604020202020204" pitchFamily="34" charset="0"/>
                <a:ea typeface="MS Mincho"/>
                <a:cs typeface="Arial" panose="020B0604020202020204" pitchFamily="34" charset="0"/>
              </a:rPr>
              <a:t>155 </a:t>
            </a:r>
            <a:r>
              <a:rPr lang="it-IT" sz="1600" dirty="0">
                <a:latin typeface="Arial" panose="020B0604020202020204" pitchFamily="34" charset="0"/>
                <a:ea typeface="MS Mincho"/>
                <a:cs typeface="Arial" panose="020B0604020202020204" pitchFamily="34" charset="0"/>
              </a:rPr>
              <a:t>è stata </a:t>
            </a:r>
            <a:r>
              <a:rPr lang="it-IT" sz="1600" dirty="0" smtClean="0">
                <a:latin typeface="Arial" panose="020B0604020202020204" pitchFamily="34" charset="0"/>
                <a:ea typeface="MS Mincho"/>
                <a:cs typeface="Arial" panose="020B0604020202020204" pitchFamily="34" charset="0"/>
              </a:rPr>
              <a:t>istituita per il 20 febbraio </a:t>
            </a:r>
            <a:r>
              <a:rPr lang="it-IT" sz="1600" dirty="0">
                <a:latin typeface="Arial" panose="020B0604020202020204" pitchFamily="34" charset="0"/>
                <a:ea typeface="MS Mincho"/>
                <a:cs typeface="Arial" panose="020B0604020202020204" pitchFamily="34" charset="0"/>
              </a:rPr>
              <a:t>la Giornata nazionale del personale sanitario, sociosanitario, socioassistenziale e del </a:t>
            </a:r>
            <a:r>
              <a:rPr lang="it-IT" sz="1600" dirty="0" smtClean="0">
                <a:latin typeface="Arial" panose="020B0604020202020204" pitchFamily="34" charset="0"/>
                <a:ea typeface="MS Mincho"/>
                <a:cs typeface="Arial" panose="020B0604020202020204" pitchFamily="34" charset="0"/>
              </a:rPr>
              <a:t>volontariato.</a:t>
            </a:r>
            <a:endParaRPr lang="it-IT" sz="1600" dirty="0">
              <a:latin typeface="Arial" panose="020B0604020202020204" pitchFamily="34" charset="0"/>
              <a:ea typeface="MS Mincho"/>
              <a:cs typeface="Arial" panose="020B0604020202020204" pitchFamily="34" charset="0"/>
            </a:endParaRPr>
          </a:p>
          <a:p>
            <a:pPr algn="just" defTabSz="554492">
              <a:spcBef>
                <a:spcPts val="528"/>
              </a:spcBef>
            </a:pPr>
            <a:endParaRPr lang="it-IT" sz="2200" kern="0" dirty="0">
              <a:latin typeface="Arial" panose="020B0604020202020204" pitchFamily="34" charset="0"/>
              <a:ea typeface="MS PGothic" pitchFamily="34" charset="-128"/>
              <a:cs typeface="Arial" panose="020B0604020202020204" pitchFamily="34" charset="0"/>
            </a:endParaRPr>
          </a:p>
        </p:txBody>
      </p:sp>
      <p:sp>
        <p:nvSpPr>
          <p:cNvPr id="6" name="CasellaDiTesto 5"/>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IL CONTESTO</a:t>
            </a:r>
            <a:endParaRPr lang="it-IT" sz="3600" b="1" dirty="0">
              <a:solidFill>
                <a:srgbClr val="BF0004"/>
              </a:solidFill>
              <a:latin typeface="Arial"/>
              <a:cs typeface="Arial"/>
            </a:endParaRPr>
          </a:p>
        </p:txBody>
      </p:sp>
    </p:spTree>
    <p:extLst>
      <p:ext uri="{BB962C8B-B14F-4D97-AF65-F5344CB8AC3E}">
        <p14:creationId xmlns:p14="http://schemas.microsoft.com/office/powerpoint/2010/main" val="194418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L’OSSERVATORIO</a:t>
            </a:r>
            <a:endParaRPr lang="it-IT" sz="3600" b="1" dirty="0">
              <a:solidFill>
                <a:srgbClr val="BF0004"/>
              </a:solidFill>
              <a:latin typeface="Arial"/>
              <a:cs typeface="Arial"/>
            </a:endParaRPr>
          </a:p>
        </p:txBody>
      </p:sp>
      <p:sp>
        <p:nvSpPr>
          <p:cNvPr id="7" name="Segnaposto contenuto 2"/>
          <p:cNvSpPr txBox="1">
            <a:spLocks/>
          </p:cNvSpPr>
          <p:nvPr/>
        </p:nvSpPr>
        <p:spPr>
          <a:xfrm>
            <a:off x="554078" y="1930271"/>
            <a:ext cx="11037635" cy="424845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La Croce Rossa Italiana ha deciso di istituire un Osservatorio sulle aggressioni ai propri Volontari. Accedendo con le proprie credenziali sul portale GAIA, il Volontario può compilare il report di segnalazione aggressione. I dati forniti vengono elaborati secondo la normativa vigente e trasmessi in forma anonima all’Ufficio competente, che tratta i dati in modo aggregato per elaborare le statistiche al fine di identificare trend e situazioni tipo in cui l’aggressione avviene. </a:t>
            </a:r>
          </a:p>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L’utente è invitato a fornire informazioni sull’aggressione e in particolare:</a:t>
            </a:r>
          </a:p>
          <a:p>
            <a:pPr marL="734446" lvl="1"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contesto</a:t>
            </a:r>
          </a:p>
          <a:p>
            <a:pPr marL="734446" lvl="1"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evento</a:t>
            </a:r>
          </a:p>
          <a:p>
            <a:pPr marL="734446" lvl="1"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m</a:t>
            </a:r>
            <a:r>
              <a:rPr lang="it-IT" sz="2200" kern="0" dirty="0" smtClean="0">
                <a:latin typeface="Arial" panose="020B0604020202020204" pitchFamily="34" charset="0"/>
                <a:ea typeface="MS PGothic" pitchFamily="34" charset="-128"/>
                <a:cs typeface="Arial" panose="020B0604020202020204" pitchFamily="34" charset="0"/>
              </a:rPr>
              <a:t>isure di mitigazione e riduzione del rischio intraprese</a:t>
            </a:r>
          </a:p>
          <a:p>
            <a:pPr algn="just" defTabSz="554492">
              <a:spcBef>
                <a:spcPts val="528"/>
              </a:spcBef>
            </a:pPr>
            <a:endParaRPr lang="it-IT" sz="2200" kern="0"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00501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L’OSSERVATORIO</a:t>
            </a:r>
            <a:endParaRPr lang="it-IT" sz="3600" b="1" dirty="0">
              <a:solidFill>
                <a:srgbClr val="BF0004"/>
              </a:solidFill>
              <a:latin typeface="Arial"/>
              <a:cs typeface="Arial"/>
            </a:endParaRPr>
          </a:p>
        </p:txBody>
      </p:sp>
      <p:sp>
        <p:nvSpPr>
          <p:cNvPr id="7" name="Segnaposto contenuto 2"/>
          <p:cNvSpPr txBox="1">
            <a:spLocks/>
          </p:cNvSpPr>
          <p:nvPr/>
        </p:nvSpPr>
        <p:spPr>
          <a:xfrm>
            <a:off x="554078" y="1930271"/>
            <a:ext cx="11037635" cy="424845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Sulla base delle segnalazioni ricevute durante l’emergenza COVID-19, sono stati raccolti casi di aggressioni legate all’emergenza sanitaria, evidenziando casi di stigma nei confronti dei Volontari impegnati nelle attività di risposta all’emergenza; </a:t>
            </a:r>
          </a:p>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Con l’obiettivo di fornire maggiori informazioni possibili, dal 23/02/2020 l’Osservatorio mappa anche il Comitato di appartenenza del Volontario da cui proviene la segnalazione d’aggressione. Sono state raccolte 49 segnalazioni identificando il Comitato di appartenenza del Volontario segnalante;</a:t>
            </a:r>
          </a:p>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Sono stati analizzati i primi dati relativi alla distribuzione geografica e si è indagata l’eventuale correlazione tra numero di Istruttori DIU specializzati in </a:t>
            </a:r>
            <a:r>
              <a:rPr lang="it-IT" sz="2200" kern="0" dirty="0" err="1" smtClean="0">
                <a:latin typeface="Arial" panose="020B0604020202020204" pitchFamily="34" charset="0"/>
                <a:ea typeface="MS PGothic" pitchFamily="34" charset="-128"/>
                <a:cs typeface="Arial" panose="020B0604020202020204" pitchFamily="34" charset="0"/>
              </a:rPr>
              <a:t>HCiD</a:t>
            </a:r>
            <a:r>
              <a:rPr lang="it-IT" sz="2200" kern="0" dirty="0" smtClean="0">
                <a:latin typeface="Arial" panose="020B0604020202020204" pitchFamily="34" charset="0"/>
                <a:ea typeface="MS PGothic" pitchFamily="34" charset="-128"/>
                <a:cs typeface="Arial" panose="020B0604020202020204" pitchFamily="34" charset="0"/>
              </a:rPr>
              <a:t> presenti sul territorio e numero di segnalazioni ricevute.</a:t>
            </a:r>
          </a:p>
          <a:p>
            <a:pPr algn="just" defTabSz="554492">
              <a:spcBef>
                <a:spcPts val="528"/>
              </a:spcBef>
            </a:pPr>
            <a:endParaRPr lang="it-IT" sz="2200" kern="0" dirty="0">
              <a:latin typeface="Arial" panose="020B0604020202020204" pitchFamily="34" charset="0"/>
              <a:ea typeface="MS PGothic" pitchFamily="34" charset="-128"/>
              <a:cs typeface="Arial" panose="020B0604020202020204" pitchFamily="34" charset="0"/>
            </a:endParaRPr>
          </a:p>
        </p:txBody>
      </p:sp>
      <p:sp>
        <p:nvSpPr>
          <p:cNvPr id="4" name="CasellaDiTesto 3"/>
          <p:cNvSpPr txBox="1"/>
          <p:nvPr/>
        </p:nvSpPr>
        <p:spPr>
          <a:xfrm>
            <a:off x="366239" y="1123647"/>
            <a:ext cx="11413314" cy="484300"/>
          </a:xfrm>
          <a:prstGeom prst="rect">
            <a:avLst/>
          </a:prstGeom>
          <a:noFill/>
        </p:spPr>
        <p:txBody>
          <a:bodyPr wrap="square" rtlCol="0">
            <a:spAutoFit/>
          </a:bodyPr>
          <a:lstStyle/>
          <a:p>
            <a:pPr algn="ctr"/>
            <a:r>
              <a:rPr lang="it-IT" sz="2547" i="1" dirty="0" smtClean="0">
                <a:solidFill>
                  <a:schemeClr val="bg1">
                    <a:lumMod val="65000"/>
                  </a:schemeClr>
                </a:solidFill>
                <a:latin typeface="Arial"/>
                <a:cs typeface="Arial"/>
              </a:rPr>
              <a:t>Le novità introdotte nel 2020</a:t>
            </a:r>
            <a:endParaRPr lang="it-IT" sz="2547" i="1" dirty="0">
              <a:solidFill>
                <a:schemeClr val="bg1">
                  <a:lumMod val="65000"/>
                </a:schemeClr>
              </a:solidFill>
              <a:latin typeface="Arial"/>
              <a:cs typeface="Arial"/>
            </a:endParaRPr>
          </a:p>
        </p:txBody>
      </p:sp>
    </p:spTree>
    <p:extLst>
      <p:ext uri="{BB962C8B-B14F-4D97-AF65-F5344CB8AC3E}">
        <p14:creationId xmlns:p14="http://schemas.microsoft.com/office/powerpoint/2010/main" val="318850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L’OSSERVATORIO</a:t>
            </a:r>
            <a:endParaRPr lang="it-IT" sz="3600" b="1" dirty="0">
              <a:solidFill>
                <a:srgbClr val="BF0004"/>
              </a:solidFill>
              <a:latin typeface="Arial"/>
              <a:cs typeface="Arial"/>
            </a:endParaRPr>
          </a:p>
        </p:txBody>
      </p:sp>
      <p:sp>
        <p:nvSpPr>
          <p:cNvPr id="7" name="Segnaposto contenuto 2"/>
          <p:cNvSpPr txBox="1">
            <a:spLocks/>
          </p:cNvSpPr>
          <p:nvPr/>
        </p:nvSpPr>
        <p:spPr>
          <a:xfrm>
            <a:off x="6609805" y="3118989"/>
            <a:ext cx="5034159" cy="187102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Sono 53 le segnalazioni elaborate nel 2020 </a:t>
            </a:r>
            <a:r>
              <a:rPr lang="it-IT" sz="2200" kern="0" smtClean="0">
                <a:latin typeface="Arial" panose="020B0604020202020204" pitchFamily="34" charset="0"/>
                <a:ea typeface="MS PGothic" pitchFamily="34" charset="-128"/>
                <a:cs typeface="Arial" panose="020B0604020202020204" pitchFamily="34" charset="0"/>
              </a:rPr>
              <a:t>(-</a:t>
            </a:r>
            <a:r>
              <a:rPr lang="it-IT" sz="2200" kern="0" smtClean="0">
                <a:latin typeface="Arial" panose="020B0604020202020204" pitchFamily="34" charset="0"/>
                <a:ea typeface="MS PGothic" pitchFamily="34" charset="-128"/>
                <a:cs typeface="Arial" panose="020B0604020202020204" pitchFamily="34" charset="0"/>
              </a:rPr>
              <a:t>15% </a:t>
            </a:r>
            <a:r>
              <a:rPr lang="it-IT" sz="2200" kern="0" dirty="0" smtClean="0">
                <a:latin typeface="Arial" panose="020B0604020202020204" pitchFamily="34" charset="0"/>
                <a:ea typeface="MS PGothic" pitchFamily="34" charset="-128"/>
                <a:cs typeface="Arial" panose="020B0604020202020204" pitchFamily="34" charset="0"/>
              </a:rPr>
              <a:t>rispetto al 2019)</a:t>
            </a:r>
          </a:p>
          <a:p>
            <a:pPr marL="277246" indent="-277246" algn="just" defTabSz="554492">
              <a:spcBef>
                <a:spcPts val="528"/>
              </a:spcBef>
              <a:buFont typeface="Arial" panose="020B0604020202020204" pitchFamily="34" charset="0"/>
              <a:buChar char="•"/>
            </a:pPr>
            <a:r>
              <a:rPr lang="it-IT" sz="2200" kern="0" dirty="0" smtClean="0">
                <a:latin typeface="Arial" panose="020B0604020202020204" pitchFamily="34" charset="0"/>
                <a:ea typeface="MS PGothic" pitchFamily="34" charset="-128"/>
                <a:cs typeface="Arial" panose="020B0604020202020204" pitchFamily="34" charset="0"/>
              </a:rPr>
              <a:t>Il 26% (14) sono avvenute durante servizi propriamente legati all’emergenza COVID-19</a:t>
            </a:r>
            <a:endParaRPr lang="it-IT" sz="2200" kern="0" dirty="0">
              <a:latin typeface="Arial" panose="020B0604020202020204" pitchFamily="34" charset="0"/>
              <a:ea typeface="MS PGothic" pitchFamily="34" charset="-128"/>
              <a:cs typeface="Arial" panose="020B0604020202020204" pitchFamily="34" charset="0"/>
            </a:endParaRPr>
          </a:p>
        </p:txBody>
      </p:sp>
      <p:sp>
        <p:nvSpPr>
          <p:cNvPr id="4" name="CasellaDiTesto 3"/>
          <p:cNvSpPr txBox="1"/>
          <p:nvPr/>
        </p:nvSpPr>
        <p:spPr>
          <a:xfrm>
            <a:off x="366239" y="1123647"/>
            <a:ext cx="11413314" cy="484300"/>
          </a:xfrm>
          <a:prstGeom prst="rect">
            <a:avLst/>
          </a:prstGeom>
          <a:noFill/>
        </p:spPr>
        <p:txBody>
          <a:bodyPr wrap="square" rtlCol="0">
            <a:spAutoFit/>
          </a:bodyPr>
          <a:lstStyle/>
          <a:p>
            <a:pPr algn="ctr"/>
            <a:r>
              <a:rPr lang="it-IT" sz="2547" i="1" dirty="0" smtClean="0">
                <a:solidFill>
                  <a:schemeClr val="bg1">
                    <a:lumMod val="65000"/>
                  </a:schemeClr>
                </a:solidFill>
                <a:latin typeface="Arial"/>
                <a:cs typeface="Arial"/>
              </a:rPr>
              <a:t>Le segnalazioni elaborate</a:t>
            </a:r>
            <a:endParaRPr lang="it-IT" sz="2547" i="1" dirty="0">
              <a:solidFill>
                <a:schemeClr val="bg1">
                  <a:lumMod val="65000"/>
                </a:schemeClr>
              </a:solidFill>
              <a:latin typeface="Arial"/>
              <a:cs typeface="Arial"/>
            </a:endParaRPr>
          </a:p>
        </p:txBody>
      </p:sp>
      <p:pic>
        <p:nvPicPr>
          <p:cNvPr id="5" name="Immagine 4"/>
          <p:cNvPicPr>
            <a:picLocks noChangeAspect="1"/>
          </p:cNvPicPr>
          <p:nvPr/>
        </p:nvPicPr>
        <p:blipFill>
          <a:blip r:embed="rId2"/>
          <a:stretch>
            <a:fillRect/>
          </a:stretch>
        </p:blipFill>
        <p:spPr>
          <a:xfrm>
            <a:off x="604271" y="2344523"/>
            <a:ext cx="5630061" cy="3419952"/>
          </a:xfrm>
          <a:prstGeom prst="rect">
            <a:avLst/>
          </a:prstGeom>
        </p:spPr>
      </p:pic>
    </p:spTree>
    <p:extLst>
      <p:ext uri="{BB962C8B-B14F-4D97-AF65-F5344CB8AC3E}">
        <p14:creationId xmlns:p14="http://schemas.microsoft.com/office/powerpoint/2010/main" val="2046996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ISTRUTTORI E AGGRESSIONI SEGNALATE</a:t>
            </a:r>
            <a:endParaRPr lang="it-IT" sz="3600" b="1" dirty="0">
              <a:solidFill>
                <a:srgbClr val="BF0004"/>
              </a:solidFill>
              <a:latin typeface="Arial"/>
              <a:cs typeface="Arial"/>
            </a:endParaRPr>
          </a:p>
        </p:txBody>
      </p:sp>
      <p:sp>
        <p:nvSpPr>
          <p:cNvPr id="6" name="CasellaDiTesto 5"/>
          <p:cNvSpPr txBox="1"/>
          <p:nvPr/>
        </p:nvSpPr>
        <p:spPr>
          <a:xfrm>
            <a:off x="366239" y="1123647"/>
            <a:ext cx="11413314" cy="484300"/>
          </a:xfrm>
          <a:prstGeom prst="rect">
            <a:avLst/>
          </a:prstGeom>
          <a:noFill/>
        </p:spPr>
        <p:txBody>
          <a:bodyPr wrap="square" rtlCol="0">
            <a:spAutoFit/>
          </a:bodyPr>
          <a:lstStyle/>
          <a:p>
            <a:pPr algn="ctr"/>
            <a:r>
              <a:rPr lang="it-IT" sz="2547" i="1" dirty="0" smtClean="0">
                <a:solidFill>
                  <a:schemeClr val="bg1">
                    <a:lumMod val="65000"/>
                  </a:schemeClr>
                </a:solidFill>
                <a:latin typeface="Arial"/>
                <a:cs typeface="Arial"/>
              </a:rPr>
              <a:t>Per regioni e P.A.</a:t>
            </a:r>
            <a:endParaRPr lang="it-IT" sz="2547" i="1" dirty="0">
              <a:solidFill>
                <a:schemeClr val="bg1">
                  <a:lumMod val="65000"/>
                </a:schemeClr>
              </a:solidFill>
              <a:latin typeface="Arial"/>
              <a:cs typeface="Arial"/>
            </a:endParaRP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964" y="1838903"/>
            <a:ext cx="4501239" cy="4415118"/>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38" y="1842439"/>
            <a:ext cx="4476476" cy="4408045"/>
          </a:xfrm>
          <a:prstGeom prst="rect">
            <a:avLst/>
          </a:prstGeom>
        </p:spPr>
      </p:pic>
      <p:sp>
        <p:nvSpPr>
          <p:cNvPr id="3" name="CasellaDiTesto 2"/>
          <p:cNvSpPr txBox="1"/>
          <p:nvPr/>
        </p:nvSpPr>
        <p:spPr>
          <a:xfrm>
            <a:off x="1027538" y="6365177"/>
            <a:ext cx="4476476" cy="461665"/>
          </a:xfrm>
          <a:prstGeom prst="rect">
            <a:avLst/>
          </a:prstGeom>
          <a:noFill/>
        </p:spPr>
        <p:txBody>
          <a:bodyPr wrap="square" rtlCol="0">
            <a:spAutoFit/>
          </a:bodyPr>
          <a:lstStyle/>
          <a:p>
            <a:r>
              <a:rPr lang="it-IT" sz="1200" dirty="0" smtClean="0"/>
              <a:t>Distribuzione Istruttori DIU specializzati in </a:t>
            </a:r>
            <a:r>
              <a:rPr lang="it-IT" sz="1200" dirty="0" err="1" smtClean="0"/>
              <a:t>HCiD</a:t>
            </a:r>
            <a:r>
              <a:rPr lang="it-IT" sz="1200" dirty="0" smtClean="0"/>
              <a:t> per regioni e province autonome</a:t>
            </a:r>
            <a:endParaRPr lang="it-IT" sz="1200" dirty="0"/>
          </a:p>
        </p:txBody>
      </p:sp>
      <p:sp>
        <p:nvSpPr>
          <p:cNvPr id="7" name="CasellaDiTesto 6"/>
          <p:cNvSpPr txBox="1"/>
          <p:nvPr/>
        </p:nvSpPr>
        <p:spPr>
          <a:xfrm>
            <a:off x="6294964" y="6326325"/>
            <a:ext cx="4476476" cy="461665"/>
          </a:xfrm>
          <a:prstGeom prst="rect">
            <a:avLst/>
          </a:prstGeom>
          <a:noFill/>
        </p:spPr>
        <p:txBody>
          <a:bodyPr wrap="square" rtlCol="0">
            <a:spAutoFit/>
          </a:bodyPr>
          <a:lstStyle/>
          <a:p>
            <a:r>
              <a:rPr lang="it-IT" sz="1200" dirty="0" smtClean="0"/>
              <a:t>Distribuzione </a:t>
            </a:r>
            <a:r>
              <a:rPr lang="it-IT" sz="1200" smtClean="0"/>
              <a:t>segnalazioni aggressioni </a:t>
            </a:r>
            <a:r>
              <a:rPr lang="it-IT" sz="1200" dirty="0" smtClean="0"/>
              <a:t>per regioni e province autonome</a:t>
            </a:r>
            <a:endParaRPr lang="it-IT" sz="1200" dirty="0"/>
          </a:p>
        </p:txBody>
      </p:sp>
    </p:spTree>
    <p:extLst>
      <p:ext uri="{BB962C8B-B14F-4D97-AF65-F5344CB8AC3E}">
        <p14:creationId xmlns:p14="http://schemas.microsoft.com/office/powerpoint/2010/main" val="387183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ISTRUTTORI E AGGRESSIONI SEGNALATE</a:t>
            </a:r>
            <a:endParaRPr lang="it-IT" sz="3600" b="1" dirty="0">
              <a:solidFill>
                <a:srgbClr val="BF0004"/>
              </a:solidFill>
              <a:latin typeface="Arial"/>
              <a:cs typeface="Arial"/>
            </a:endParaRPr>
          </a:p>
        </p:txBody>
      </p:sp>
      <p:sp>
        <p:nvSpPr>
          <p:cNvPr id="6" name="CasellaDiTesto 5"/>
          <p:cNvSpPr txBox="1"/>
          <p:nvPr/>
        </p:nvSpPr>
        <p:spPr>
          <a:xfrm>
            <a:off x="412446" y="1086719"/>
            <a:ext cx="11413314" cy="484300"/>
          </a:xfrm>
          <a:prstGeom prst="rect">
            <a:avLst/>
          </a:prstGeom>
          <a:noFill/>
        </p:spPr>
        <p:txBody>
          <a:bodyPr wrap="square" rtlCol="0">
            <a:spAutoFit/>
          </a:bodyPr>
          <a:lstStyle/>
          <a:p>
            <a:pPr algn="ctr"/>
            <a:r>
              <a:rPr lang="it-IT" sz="2547" i="1" dirty="0" smtClean="0">
                <a:solidFill>
                  <a:schemeClr val="bg1">
                    <a:lumMod val="65000"/>
                  </a:schemeClr>
                </a:solidFill>
                <a:latin typeface="Arial"/>
                <a:cs typeface="Arial"/>
              </a:rPr>
              <a:t>Per regioni e P.A.</a:t>
            </a:r>
            <a:endParaRPr lang="it-IT" sz="2547" i="1" dirty="0">
              <a:solidFill>
                <a:schemeClr val="bg1">
                  <a:lumMod val="65000"/>
                </a:schemeClr>
              </a:solidFill>
              <a:latin typeface="Arial"/>
              <a:cs typeface="Arial"/>
            </a:endParaRPr>
          </a:p>
        </p:txBody>
      </p:sp>
      <p:pic>
        <p:nvPicPr>
          <p:cNvPr id="4" name="Immagine 3"/>
          <p:cNvPicPr>
            <a:picLocks noChangeAspect="1"/>
          </p:cNvPicPr>
          <p:nvPr/>
        </p:nvPicPr>
        <p:blipFill rotWithShape="1">
          <a:blip r:embed="rId2"/>
          <a:srcRect l="821" t="1697" r="1209"/>
          <a:stretch/>
        </p:blipFill>
        <p:spPr>
          <a:xfrm>
            <a:off x="483327" y="1907177"/>
            <a:ext cx="7053942" cy="4538942"/>
          </a:xfrm>
          <a:prstGeom prst="rect">
            <a:avLst/>
          </a:prstGeom>
        </p:spPr>
      </p:pic>
      <p:sp>
        <p:nvSpPr>
          <p:cNvPr id="5" name="Rettangolo 4"/>
          <p:cNvSpPr/>
          <p:nvPr/>
        </p:nvSpPr>
        <p:spPr>
          <a:xfrm>
            <a:off x="7537269" y="3624138"/>
            <a:ext cx="4484913" cy="710451"/>
          </a:xfrm>
          <a:prstGeom prst="rect">
            <a:avLst/>
          </a:prstGeom>
        </p:spPr>
        <p:txBody>
          <a:bodyPr wrap="square">
            <a:spAutoFit/>
          </a:bodyPr>
          <a:lstStyle/>
          <a:p>
            <a:pPr marL="277246" indent="-277246" defTabSz="554492">
              <a:spcBef>
                <a:spcPts val="528"/>
              </a:spcBef>
              <a:buFont typeface="Arial" panose="020B0604020202020204" pitchFamily="34" charset="0"/>
              <a:buChar char="•"/>
            </a:pPr>
            <a:r>
              <a:rPr lang="it-IT" kern="0" dirty="0">
                <a:latin typeface="Arial" panose="020B0604020202020204" pitchFamily="34" charset="0"/>
                <a:ea typeface="MS PGothic" pitchFamily="34" charset="-128"/>
                <a:cs typeface="Arial" panose="020B0604020202020204" pitchFamily="34" charset="0"/>
              </a:rPr>
              <a:t>A</a:t>
            </a:r>
            <a:r>
              <a:rPr lang="it-IT" kern="0" dirty="0" smtClean="0">
                <a:latin typeface="Arial" panose="020B0604020202020204" pitchFamily="34" charset="0"/>
                <a:ea typeface="MS PGothic" pitchFamily="34" charset="-128"/>
                <a:cs typeface="Arial" panose="020B0604020202020204" pitchFamily="34" charset="0"/>
              </a:rPr>
              <a:t>ggressioni segnalate: 53</a:t>
            </a:r>
          </a:p>
          <a:p>
            <a:pPr marL="277246" indent="-277246" defTabSz="554492">
              <a:spcBef>
                <a:spcPts val="528"/>
              </a:spcBef>
              <a:buFont typeface="Arial" panose="020B0604020202020204" pitchFamily="34" charset="0"/>
              <a:buChar char="•"/>
            </a:pPr>
            <a:r>
              <a:rPr lang="it-IT" kern="0" dirty="0" smtClean="0">
                <a:latin typeface="Arial" panose="020B0604020202020204" pitchFamily="34" charset="0"/>
                <a:ea typeface="MS PGothic" pitchFamily="34" charset="-128"/>
                <a:cs typeface="Arial" panose="020B0604020202020204" pitchFamily="34" charset="0"/>
              </a:rPr>
              <a:t>Istruttori DIU specializzati in </a:t>
            </a:r>
            <a:r>
              <a:rPr lang="it-IT" kern="0" dirty="0" err="1" smtClean="0">
                <a:latin typeface="Arial" panose="020B0604020202020204" pitchFamily="34" charset="0"/>
                <a:ea typeface="MS PGothic" pitchFamily="34" charset="-128"/>
                <a:cs typeface="Arial" panose="020B0604020202020204" pitchFamily="34" charset="0"/>
              </a:rPr>
              <a:t>HCiD</a:t>
            </a:r>
            <a:r>
              <a:rPr lang="it-IT" kern="0" dirty="0" smtClean="0">
                <a:latin typeface="Arial" panose="020B0604020202020204" pitchFamily="34" charset="0"/>
                <a:ea typeface="MS PGothic" pitchFamily="34" charset="-128"/>
                <a:cs typeface="Arial" panose="020B0604020202020204" pitchFamily="34" charset="0"/>
              </a:rPr>
              <a:t>: 118</a:t>
            </a:r>
          </a:p>
        </p:txBody>
      </p:sp>
    </p:spTree>
    <p:extLst>
      <p:ext uri="{BB962C8B-B14F-4D97-AF65-F5344CB8AC3E}">
        <p14:creationId xmlns:p14="http://schemas.microsoft.com/office/powerpoint/2010/main" val="1721939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66239" y="1123647"/>
            <a:ext cx="11413314" cy="484300"/>
          </a:xfrm>
          <a:prstGeom prst="rect">
            <a:avLst/>
          </a:prstGeom>
          <a:noFill/>
        </p:spPr>
        <p:txBody>
          <a:bodyPr wrap="square" rtlCol="0">
            <a:spAutoFit/>
          </a:bodyPr>
          <a:lstStyle/>
          <a:p>
            <a:pPr algn="ctr"/>
            <a:r>
              <a:rPr lang="it-IT" sz="2547" i="1" dirty="0" smtClean="0">
                <a:solidFill>
                  <a:schemeClr val="bg1">
                    <a:lumMod val="65000"/>
                  </a:schemeClr>
                </a:solidFill>
                <a:latin typeface="Arial"/>
                <a:cs typeface="Arial"/>
              </a:rPr>
              <a:t>Per Comitati</a:t>
            </a:r>
            <a:endParaRPr lang="it-IT" sz="2547" i="1" dirty="0">
              <a:solidFill>
                <a:schemeClr val="bg1">
                  <a:lumMod val="65000"/>
                </a:schemeClr>
              </a:solidFill>
              <a:latin typeface="Arial"/>
              <a:cs typeface="Arial"/>
            </a:endParaRPr>
          </a:p>
        </p:txBody>
      </p:sp>
      <p:sp>
        <p:nvSpPr>
          <p:cNvPr id="8" name="CasellaDiTesto 7"/>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ISTRUTTORI E AGGRESSIONI SEGNALATE</a:t>
            </a:r>
            <a:endParaRPr lang="it-IT" sz="3600" b="1" dirty="0">
              <a:solidFill>
                <a:srgbClr val="BF0004"/>
              </a:solidFill>
              <a:latin typeface="Arial"/>
              <a:cs typeface="Aria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004" y="1849980"/>
            <a:ext cx="4546830" cy="4465739"/>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38" y="1882266"/>
            <a:ext cx="4476476" cy="4402248"/>
          </a:xfrm>
          <a:prstGeom prst="rect">
            <a:avLst/>
          </a:prstGeom>
        </p:spPr>
      </p:pic>
      <p:sp>
        <p:nvSpPr>
          <p:cNvPr id="7" name="CasellaDiTesto 6"/>
          <p:cNvSpPr txBox="1"/>
          <p:nvPr/>
        </p:nvSpPr>
        <p:spPr>
          <a:xfrm>
            <a:off x="1027538" y="6424552"/>
            <a:ext cx="4476476" cy="276999"/>
          </a:xfrm>
          <a:prstGeom prst="rect">
            <a:avLst/>
          </a:prstGeom>
          <a:noFill/>
        </p:spPr>
        <p:txBody>
          <a:bodyPr wrap="square" rtlCol="0">
            <a:spAutoFit/>
          </a:bodyPr>
          <a:lstStyle/>
          <a:p>
            <a:r>
              <a:rPr lang="it-IT" sz="1200" dirty="0" smtClean="0"/>
              <a:t>Distribuzione Istruttori DIU specializzati in </a:t>
            </a:r>
            <a:r>
              <a:rPr lang="it-IT" sz="1200" dirty="0" err="1" smtClean="0"/>
              <a:t>HCiD</a:t>
            </a:r>
            <a:r>
              <a:rPr lang="it-IT" sz="1200" dirty="0" smtClean="0"/>
              <a:t> per Comitato</a:t>
            </a:r>
            <a:endParaRPr lang="it-IT" sz="1200" dirty="0"/>
          </a:p>
        </p:txBody>
      </p:sp>
      <p:sp>
        <p:nvSpPr>
          <p:cNvPr id="9" name="CasellaDiTesto 8"/>
          <p:cNvSpPr txBox="1"/>
          <p:nvPr/>
        </p:nvSpPr>
        <p:spPr>
          <a:xfrm>
            <a:off x="6294964" y="6421325"/>
            <a:ext cx="4476476" cy="276999"/>
          </a:xfrm>
          <a:prstGeom prst="rect">
            <a:avLst/>
          </a:prstGeom>
          <a:noFill/>
        </p:spPr>
        <p:txBody>
          <a:bodyPr wrap="square" rtlCol="0">
            <a:spAutoFit/>
          </a:bodyPr>
          <a:lstStyle/>
          <a:p>
            <a:r>
              <a:rPr lang="it-IT" sz="1200" dirty="0" smtClean="0"/>
              <a:t>Distribuzione segnalazioni aggressioni </a:t>
            </a:r>
            <a:r>
              <a:rPr lang="it-IT" sz="1200" smtClean="0"/>
              <a:t>per Comitato</a:t>
            </a:r>
            <a:endParaRPr lang="it-IT" sz="1200" dirty="0"/>
          </a:p>
        </p:txBody>
      </p:sp>
    </p:spTree>
    <p:extLst>
      <p:ext uri="{BB962C8B-B14F-4D97-AF65-F5344CB8AC3E}">
        <p14:creationId xmlns:p14="http://schemas.microsoft.com/office/powerpoint/2010/main" val="332374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6239" y="223663"/>
            <a:ext cx="11413314" cy="646331"/>
          </a:xfrm>
          <a:prstGeom prst="rect">
            <a:avLst/>
          </a:prstGeom>
          <a:noFill/>
        </p:spPr>
        <p:txBody>
          <a:bodyPr wrap="square" rtlCol="0">
            <a:spAutoFit/>
          </a:bodyPr>
          <a:lstStyle/>
          <a:p>
            <a:pPr algn="ctr"/>
            <a:r>
              <a:rPr lang="it-IT" sz="3600" b="1" dirty="0" smtClean="0">
                <a:solidFill>
                  <a:srgbClr val="BF0004"/>
                </a:solidFill>
                <a:latin typeface="Arial"/>
                <a:cs typeface="Arial"/>
              </a:rPr>
              <a:t>I RISULTATI</a:t>
            </a:r>
            <a:endParaRPr lang="it-IT" sz="3600" b="1" dirty="0">
              <a:solidFill>
                <a:srgbClr val="BF0004"/>
              </a:solidFill>
              <a:latin typeface="Arial"/>
              <a:cs typeface="Arial"/>
            </a:endParaRPr>
          </a:p>
        </p:txBody>
      </p:sp>
      <p:sp>
        <p:nvSpPr>
          <p:cNvPr id="7" name="Segnaposto contenuto 2"/>
          <p:cNvSpPr txBox="1">
            <a:spLocks/>
          </p:cNvSpPr>
          <p:nvPr/>
        </p:nvSpPr>
        <p:spPr>
          <a:xfrm>
            <a:off x="2863587" y="4568969"/>
            <a:ext cx="10055579" cy="26678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defTabSz="554492">
              <a:spcBef>
                <a:spcPts val="528"/>
              </a:spcBef>
              <a:buFont typeface="Arial" panose="020B0604020202020204" pitchFamily="34" charset="0"/>
              <a:buChar char="•"/>
            </a:pPr>
            <a:endParaRPr lang="it-IT" sz="2200" kern="0" dirty="0">
              <a:latin typeface="Arial" panose="020B0604020202020204" pitchFamily="34" charset="0"/>
              <a:ea typeface="MS PGothic" pitchFamily="34" charset="-128"/>
              <a:cs typeface="Arial" panose="020B0604020202020204" pitchFamily="34" charset="0"/>
            </a:endParaRPr>
          </a:p>
        </p:txBody>
      </p:sp>
      <p:sp>
        <p:nvSpPr>
          <p:cNvPr id="5" name="Segnaposto contenuto 2"/>
          <p:cNvSpPr txBox="1">
            <a:spLocks/>
          </p:cNvSpPr>
          <p:nvPr/>
        </p:nvSpPr>
        <p:spPr>
          <a:xfrm>
            <a:off x="554078" y="1930271"/>
            <a:ext cx="11037635" cy="424845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7246"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A due anni dalla sua istituzione, l’Osservatorio ha ricevuto una media poco più alta di quattro segnalazioni al mese. Gran parte delle aggressioni segnalate sono avvenute durante l’attività di Trasporto Sanitario e Soccorso in Ambulanza (TSSA) pari al 65,3% (71,21% nel 2019).</a:t>
            </a:r>
          </a:p>
          <a:p>
            <a:pPr marL="277246" indent="-277246" algn="just" defTabSz="554492">
              <a:spcBef>
                <a:spcPts val="528"/>
              </a:spcBef>
              <a:buFont typeface="Arial" panose="020B0604020202020204" pitchFamily="34" charset="0"/>
              <a:buChar char="•"/>
            </a:pPr>
            <a:r>
              <a:rPr lang="it-IT" sz="2200" kern="0" dirty="0">
                <a:latin typeface="Arial" panose="020B0604020202020204" pitchFamily="34" charset="0"/>
                <a:ea typeface="MS PGothic" pitchFamily="34" charset="-128"/>
                <a:cs typeface="Arial" panose="020B0604020202020204" pitchFamily="34" charset="0"/>
              </a:rPr>
              <a:t>Vittima e aggressore nella maggior parte dei casi sono uomini (78 e 64%) e nel 45% dei casi riportati, l’aggressione è stata fisica. Inoltre, nel 76% dei casi analizzati l’aggressione fisica ha comportato danni a persone e nel 14% dei casi a mezzi di servizio</a:t>
            </a:r>
            <a:r>
              <a:rPr lang="it-IT" sz="2200" kern="0" dirty="0" smtClean="0">
                <a:latin typeface="Arial" panose="020B0604020202020204" pitchFamily="34" charset="0"/>
                <a:ea typeface="MS PGothic" pitchFamily="34" charset="-128"/>
                <a:cs typeface="Arial" panose="020B0604020202020204" pitchFamily="34" charset="0"/>
              </a:rPr>
              <a:t>.</a:t>
            </a:r>
            <a:endParaRPr lang="it-IT" sz="2200" kern="0"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813233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861</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MS PGothic</vt:lpstr>
      <vt:lpstr>Arial</vt:lpstr>
      <vt:lpstr>Calibri</vt:lpstr>
      <vt:lpstr>Calibri Light</vt:lpstr>
      <vt:lpstr>Helvetica</vt:lpstr>
      <vt:lpstr>MS Mincho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Adriano Iaria</dc:creator>
  <cp:lastModifiedBy>Unknown User</cp:lastModifiedBy>
  <cp:revision>67</cp:revision>
  <dcterms:created xsi:type="dcterms:W3CDTF">2019-01-11T09:51:52Z</dcterms:created>
  <dcterms:modified xsi:type="dcterms:W3CDTF">2020-12-01T08:39:04Z</dcterms:modified>
</cp:coreProperties>
</file>